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2" r:id="rId2"/>
    <p:sldId id="283" r:id="rId3"/>
    <p:sldId id="319" r:id="rId4"/>
    <p:sldId id="293" r:id="rId5"/>
    <p:sldId id="303" r:id="rId6"/>
    <p:sldId id="284" r:id="rId7"/>
    <p:sldId id="305" r:id="rId8"/>
    <p:sldId id="304" r:id="rId9"/>
    <p:sldId id="306" r:id="rId10"/>
    <p:sldId id="310" r:id="rId11"/>
    <p:sldId id="311" r:id="rId12"/>
    <p:sldId id="312" r:id="rId13"/>
    <p:sldId id="314" r:id="rId14"/>
    <p:sldId id="313" r:id="rId15"/>
    <p:sldId id="294" r:id="rId16"/>
    <p:sldId id="317" r:id="rId17"/>
    <p:sldId id="316" r:id="rId18"/>
    <p:sldId id="308" r:id="rId19"/>
    <p:sldId id="307" r:id="rId20"/>
    <p:sldId id="309" r:id="rId21"/>
    <p:sldId id="320" r:id="rId22"/>
    <p:sldId id="29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5767E0-29DE-FCE6-8DED-B53A2580A172}" v="734" dt="2018-12-03T03:14:40.498"/>
    <p1510:client id="{338A8D4B-EC60-7E34-BDC4-255C21366D91}" v="158" dt="2018-12-03T03:13:43.118"/>
    <p1510:client id="{F42AEA2F-6F98-7CDC-078A-AF1E9CE4648B}" v="90" dt="2018-12-03T19:25:48.210"/>
    <p1510:client id="{934E47AF-69C7-5255-6F63-9F23B0AFFB73}" v="18" dt="2018-12-03T18:31:21.474"/>
    <p1510:client id="{2C078E7B-5EF7-2BC6-3C61-6497115143DF}" v="99" dt="2018-12-04T01:32:14.040"/>
  </p1510:revLst>
</p1510:revInfo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2018/12/04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ZA" smtClean="0"/>
              <a:t>2018/12/04</a:t>
            </a:fld>
            <a:endParaRPr lang="en-Z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&amp; Drop Photo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Thank You</a:t>
            </a:r>
            <a:endParaRPr lang="en-ZA"/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Full Name</a:t>
            </a:r>
            <a:endParaRPr lang="en-Z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Phone Number</a:t>
            </a:r>
            <a:endParaRPr lang="en-ZA"/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Email or Social Media Handle</a:t>
            </a:r>
            <a:endParaRPr lang="en-ZA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Company Website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A90A43-BEC4-4B20-96E2-797B03FB82F2}"/>
              </a:ext>
            </a:extLst>
          </p:cNvPr>
          <p:cNvSpPr>
            <a:spLocks noGrp="1"/>
          </p:cNvSpPr>
          <p:nvPr>
            <p:ph idx="33"/>
          </p:nvPr>
        </p:nvSpPr>
        <p:spPr>
          <a:xfrm>
            <a:off x="430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2C2023-6C37-4611-ACAF-5F2060202836}"/>
              </a:ext>
            </a:extLst>
          </p:cNvPr>
          <p:cNvSpPr>
            <a:spLocks noGrp="1"/>
          </p:cNvSpPr>
          <p:nvPr>
            <p:ph idx="34"/>
          </p:nvPr>
        </p:nvSpPr>
        <p:spPr>
          <a:xfrm>
            <a:off x="817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206C51E8-C5C0-4672-B456-F44C69B074D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DE9AE8C-7574-4D45-B521-6B18054DA7C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EF240172-5930-4717-A0CD-A151075277D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7B4A83CE-8643-4697-94A9-C9F587F46E2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0A765A5-BBCE-405E-A4B3-80A660118E84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presentation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836569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>
            <a:extLst>
              <a:ext uri="{FF2B5EF4-FFF2-40B4-BE49-F238E27FC236}">
                <a16:creationId xmlns:a16="http://schemas.microsoft.com/office/drawing/2014/main" id="{12B8F0DB-CC25-4CE9-A68E-CAA2FD986AF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8A058973-2DC9-4087-9D57-F1D779F56C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B641062D-3CD4-49D1-A621-331E29333406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9F2C1E7C-A088-4772-84B3-15309BEADF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CA52278A-6924-4F97-A196-AE30D3DACB7A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divider slide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031296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>
            <a:extLst>
              <a:ext uri="{FF2B5EF4-FFF2-40B4-BE49-F238E27FC236}">
                <a16:creationId xmlns:a16="http://schemas.microsoft.com/office/drawing/2014/main" id="{8663BD7B-5136-47ED-BE0A-C6C2F5622BD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6ABA22C7-C35B-4EC0-B7CE-54F9EEFCB71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0" name="Freeform 5">
            <a:extLst>
              <a:ext uri="{FF2B5EF4-FFF2-40B4-BE49-F238E27FC236}">
                <a16:creationId xmlns:a16="http://schemas.microsoft.com/office/drawing/2014/main" id="{6DAE4BC9-9CFF-4522-8216-651498F7A16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8E822AA0-FB3E-4051-AA1F-F51204BA02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3445288A-D169-4374-BCFD-917DD04B2B1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CD5709C-84DE-45F3-AE9B-8B6FD7134A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6BB18B1-3B7F-4B18-A1C5-BB7DA443C6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6816" y="1511250"/>
            <a:ext cx="5460114" cy="46657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3419BDFB-8FC0-4B89-A29A-8EAC95E9A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511250"/>
            <a:ext cx="548493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E6C2CC0-9AB0-46E9-977A-EF923DCE7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9334" y="1518287"/>
            <a:ext cx="54206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8DF954C-A51E-4242-B83E-A826008F5C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9334" y="2486989"/>
            <a:ext cx="5432666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600E416E-6162-484A-BA4D-640FA83078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2486989"/>
            <a:ext cx="5491215" cy="37026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6020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8B59DDF-F2BC-491E-92E0-9D2C1398E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31999"/>
            <a:ext cx="6544468" cy="551388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1229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B4B833F7-7F09-42C1-81DA-97CA9530D528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4AA9899-9E92-41B5-AFEF-5F6EAB9782D5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8950958A-6460-4594-BEAB-C7444EC6129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A7E15F2A-61A0-4C11-8E47-4DF7051E91D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B5FF0CC8-80F5-42C4-80EF-E32459238B7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1999"/>
            <a:ext cx="3932237" cy="1600199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dirty="0"/>
            </a:lvl1pPr>
          </a:lstStyle>
          <a:p>
            <a:pPr marL="0" lvl="0"/>
            <a:r>
              <a:rPr lang="en-ZA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49FB4A2-B750-422F-96D2-A7C264295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4062" y="21343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0110E46C-B434-49FA-AA0E-D64E5786D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31999"/>
            <a:ext cx="6544468" cy="5513889"/>
          </a:xfrm>
          <a:prstGeom prst="roundRect">
            <a:avLst>
              <a:gd name="adj" fmla="val 5554"/>
            </a:avLst>
          </a:prstGeom>
        </p:spPr>
        <p:txBody>
          <a:bodyPr vert="horz" wrap="square" lIns="0" tIns="0" rIns="0" bIns="0" rtlCol="0" anchor="ctr">
            <a:noAutofit/>
          </a:bodyPr>
          <a:lstStyle>
            <a:lvl1pPr>
              <a:def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6184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&amp; Drop Photo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presentation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790C5B8B-2AF3-42F3-B4F8-A806BB98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91342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5">
            <a:extLst>
              <a:ext uri="{FF2B5EF4-FFF2-40B4-BE49-F238E27FC236}">
                <a16:creationId xmlns:a16="http://schemas.microsoft.com/office/drawing/2014/main" id="{B0FE1C0F-474B-4310-A4A5-1EB4321DE50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673FA99E-5E31-474E-8818-615B453CD89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A0EE7FC-884E-43B5-B6D6-9156FBE9A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858C6DC6-901F-4F3E-97A4-1B55324C068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1041B359-9F78-4782-9C50-0B1DED37AD2C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&amp; Drop Photo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divider slide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/>
              <a:t>Insert or Drag &amp; Drop Photo</a:t>
            </a:r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divider slide title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/>
              <a:t>Subtitle</a:t>
            </a:r>
            <a:endParaRPr lang="en-ZA"/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/>
              <a:t>Insert or Drag &amp; Drop your photo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r>
              <a:rPr lang="en-ZA"/>
              <a:t>Enter your caption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page title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6" r:id="rId11"/>
    <p:sldLayoutId id="2147483657" r:id="rId12"/>
    <p:sldLayoutId id="2147483667" r:id="rId13"/>
    <p:sldLayoutId id="2147483668" r:id="rId14"/>
    <p:sldLayoutId id="2147483650" r:id="rId15"/>
    <p:sldLayoutId id="2147483652" r:id="rId16"/>
    <p:sldLayoutId id="2147483669" r:id="rId17"/>
    <p:sldLayoutId id="2147483671" r:id="rId18"/>
    <p:sldLayoutId id="2147483672" r:id="rId19"/>
    <p:sldLayoutId id="2147483670" r:id="rId20"/>
    <p:sldLayoutId id="214748365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 close up of a bridge&#10;&#10;Description generated with high confidence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/>
          <a:stretch>
            <a:fillRect/>
          </a:stretch>
        </p:blipFill>
        <p:spPr>
          <a:xfrm>
            <a:off x="752648" y="0"/>
            <a:ext cx="9150161" cy="6858000"/>
          </a:xfrm>
        </p:spPr>
      </p:pic>
      <p:sp>
        <p:nvSpPr>
          <p:cNvPr id="25" name="TextBox 24" descr="Slide accent to title box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445976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/>
          <a:lstStyle/>
          <a:p>
            <a:r>
              <a:rPr lang="en-ZA"/>
              <a:t>DDS Analytics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ZA"/>
              <a:t>Your source for unraveling the</a:t>
            </a:r>
            <a:r>
              <a:rPr lang="en-ZA">
                <a:cs typeface="Calibri Light"/>
              </a:rPr>
              <a:t> signal within the noise</a:t>
            </a:r>
            <a:endParaRPr lang="en-ZA"/>
          </a:p>
        </p:txBody>
      </p:sp>
      <p:sp>
        <p:nvSpPr>
          <p:cNvPr id="20" name="Isosceles Triangle 19" descr="Slide shadow to title box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E989-E9A3-46FC-8C4A-01841652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Variable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C339-1621-4EB9-A6CA-4AAF408286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400">
                <a:cs typeface="Calibri Light"/>
              </a:rPr>
              <a:t>Forward selection Model</a:t>
            </a:r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9633B-8F17-427A-9C61-062558C57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cs typeface="Calibri Light"/>
              </a:rPr>
              <a:t>Supervised learning method for non-linear relationship mapping</a:t>
            </a:r>
            <a:endParaRPr lang="en-US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7E9948-5DD8-4A4D-AB82-0AB6ABFEDB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572769"/>
            <a:ext cx="5472000" cy="3587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7342F8-280C-49A2-AB5E-1FD84BEA9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3085426"/>
            <a:ext cx="5472113" cy="282873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The top 3 influential variables are</a:t>
            </a:r>
          </a:p>
          <a:p>
            <a:pPr lvl="1"/>
            <a:r>
              <a:rPr lang="en-US">
                <a:cs typeface="Calibri Light"/>
              </a:rPr>
              <a:t>Overtime</a:t>
            </a:r>
          </a:p>
          <a:p>
            <a:pPr lvl="1"/>
            <a:r>
              <a:rPr lang="en-US">
                <a:cs typeface="Calibri Light"/>
              </a:rPr>
              <a:t>Total Working Years</a:t>
            </a:r>
          </a:p>
          <a:p>
            <a:pPr lvl="1"/>
            <a:r>
              <a:rPr lang="en-US">
                <a:cs typeface="Calibri Light"/>
              </a:rPr>
              <a:t>Marital Status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54AD6E-C725-47F6-9756-26C5204111A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/>
          </a:p>
        </p:txBody>
      </p:sp>
      <p:pic>
        <p:nvPicPr>
          <p:cNvPr id="11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AB58C7EA-45D1-4F8D-BFF3-2E2EE0CCB7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000" y="2073740"/>
            <a:ext cx="5472000" cy="4068188"/>
          </a:xfrm>
          <a:prstGeom prst="rect">
            <a:avLst/>
          </a:prstGeom>
        </p:spPr>
      </p:pic>
      <p:pic>
        <p:nvPicPr>
          <p:cNvPr id="13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79B65E3-D662-4D94-885D-E08543C2C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741" y="210963"/>
            <a:ext cx="2743200" cy="18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5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E989-E9A3-46FC-8C4A-01841652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Variable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C339-1621-4EB9-A6CA-4AAF408286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400">
                <a:cs typeface="Calibri Light"/>
              </a:rPr>
              <a:t>Stepwise selection Model</a:t>
            </a:r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9633B-8F17-427A-9C61-062558C57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cs typeface="Calibri Light"/>
              </a:rPr>
              <a:t>Supervised learning method for non-linear relationship mapping</a:t>
            </a:r>
            <a:endParaRPr lang="en-US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7E9948-5DD8-4A4D-AB82-0AB6ABFEDB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572769"/>
            <a:ext cx="5472000" cy="3587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7342F8-280C-49A2-AB5E-1FD84BEA9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3085426"/>
            <a:ext cx="5472113" cy="282873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The top 3 influential variables are</a:t>
            </a:r>
          </a:p>
          <a:p>
            <a:pPr lvl="1"/>
            <a:r>
              <a:rPr lang="en-US">
                <a:cs typeface="Calibri Light"/>
              </a:rPr>
              <a:t>Overtime</a:t>
            </a:r>
          </a:p>
          <a:p>
            <a:pPr lvl="1"/>
            <a:r>
              <a:rPr lang="en-US">
                <a:cs typeface="Calibri Light"/>
              </a:rPr>
              <a:t>Total Working Years</a:t>
            </a:r>
          </a:p>
          <a:p>
            <a:pPr lvl="1"/>
            <a:r>
              <a:rPr lang="en-US" err="1">
                <a:cs typeface="Calibri Light"/>
              </a:rPr>
              <a:t>JobRole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54AD6E-C725-47F6-9756-26C5204111A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11</a:t>
            </a:fld>
            <a:endParaRPr lang="en-ZA"/>
          </a:p>
        </p:txBody>
      </p:sp>
      <p:pic>
        <p:nvPicPr>
          <p:cNvPr id="14" name="Picture 14" descr="A close up of a map&#10;&#10;Description generated with high confidence">
            <a:extLst>
              <a:ext uri="{FF2B5EF4-FFF2-40B4-BE49-F238E27FC236}">
                <a16:creationId xmlns:a16="http://schemas.microsoft.com/office/drawing/2014/main" id="{85365ACA-79C4-4DF0-8AEB-EEFD795EEB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2000" y="2066691"/>
            <a:ext cx="5472000" cy="4082286"/>
          </a:xfrm>
          <a:prstGeom prst="rect">
            <a:avLst/>
          </a:prstGeom>
        </p:spPr>
      </p:pic>
      <p:pic>
        <p:nvPicPr>
          <p:cNvPr id="16" name="Picture 1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C565C2E-0A33-4A62-A3C3-B9BC23972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2547" y="266899"/>
            <a:ext cx="3393687" cy="1962836"/>
          </a:xfrm>
          <a:prstGeom prst="rect">
            <a:avLst/>
          </a:prstGeom>
        </p:spPr>
      </p:pic>
      <p:pic>
        <p:nvPicPr>
          <p:cNvPr id="9" name="Picture 9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3AE15EC2-3A35-451B-8448-CBB803D65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4045" y="4385355"/>
            <a:ext cx="3394586" cy="177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6B9F1-66AE-4A01-86D0-F9B597CD1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F525B-623D-4116-AD24-ECDDE8C41BD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Histogram for Attrition against total quantifiable values</a:t>
            </a:r>
            <a:endParaRPr lang="en-US"/>
          </a:p>
          <a:p>
            <a:endParaRPr lang="en-US">
              <a:cs typeface="Calibri Light"/>
            </a:endParaRPr>
          </a:p>
        </p:txBody>
      </p:sp>
      <p:pic>
        <p:nvPicPr>
          <p:cNvPr id="9" name="Picture 9" descr="A picture containing cargo container&#10;&#10;Description generated with high confidence">
            <a:extLst>
              <a:ext uri="{FF2B5EF4-FFF2-40B4-BE49-F238E27FC236}">
                <a16:creationId xmlns:a16="http://schemas.microsoft.com/office/drawing/2014/main" id="{41A5CDF3-07A2-4B10-9543-BCC19F7404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3277" y="1310995"/>
            <a:ext cx="8195444" cy="5106841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8BFDCD-2005-4A04-930F-3C510727E4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39999" y="1946747"/>
            <a:ext cx="3962112" cy="182387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Points of Interest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597DBE-798C-471C-BAE7-7D8D2893771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614108" y="2704746"/>
            <a:ext cx="3101448" cy="4156781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>
                <a:cs typeface="Calibri Light"/>
              </a:rPr>
              <a:t>•To be taken into consideration, the volume of those with no attrition is substantially higher</a:t>
            </a:r>
            <a:endParaRPr lang="en-US"/>
          </a:p>
          <a:p>
            <a:pPr>
              <a:buNone/>
            </a:pPr>
            <a:r>
              <a:rPr lang="en-US">
                <a:cs typeface="Calibri Light"/>
              </a:rPr>
              <a:t>•Distance from home</a:t>
            </a:r>
            <a:endParaRPr lang="en-US"/>
          </a:p>
          <a:p>
            <a:pPr>
              <a:buNone/>
            </a:pPr>
            <a:r>
              <a:rPr lang="en-US">
                <a:cs typeface="Calibri Light"/>
              </a:rPr>
              <a:t>•Total Working Years</a:t>
            </a:r>
            <a:endParaRPr lang="en-US"/>
          </a:p>
          <a:p>
            <a:pPr>
              <a:buNone/>
            </a:pPr>
            <a:r>
              <a:rPr lang="en-US">
                <a:cs typeface="Calibri Light"/>
              </a:rPr>
              <a:t>•Years at Company</a:t>
            </a:r>
            <a:endParaRPr lang="en-US"/>
          </a:p>
          <a:p>
            <a:pPr marL="0" indent="0">
              <a:buNone/>
            </a:pPr>
            <a:endParaRPr lang="en-US"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0BBD962-A96D-4A19-ABFD-65B233CB0899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12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45731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8E571-E58D-48A4-AF07-A5431E361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Closer look at our main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C7D59-45D8-4B2B-9E2D-3E4C0DB270A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Histogram for Age and Total Working Years</a:t>
            </a:r>
            <a:endParaRPr lang="en-US"/>
          </a:p>
        </p:txBody>
      </p:sp>
      <p:pic>
        <p:nvPicPr>
          <p:cNvPr id="9" name="Picture 9" descr="A picture containing writing implement, stationary&#10;&#10;Description generated with high confidence">
            <a:extLst>
              <a:ext uri="{FF2B5EF4-FFF2-40B4-BE49-F238E27FC236}">
                <a16:creationId xmlns:a16="http://schemas.microsoft.com/office/drawing/2014/main" id="{DBEA8F2C-2C14-45F2-8E57-6FB03FF8F0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06224" y="1239993"/>
            <a:ext cx="11215219" cy="548168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D4A0DB-5A10-4F74-8FEB-A8376A35F3A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36685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8068-0D68-429C-8812-216F91C7F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Box Plots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A3738-88C9-4366-88FA-B75B6C9CD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7585" y="1113268"/>
            <a:ext cx="5472000" cy="360000"/>
          </a:xfrm>
        </p:spPr>
        <p:txBody>
          <a:bodyPr/>
          <a:lstStyle/>
          <a:p>
            <a:r>
              <a:rPr lang="en-US">
                <a:cs typeface="Calibri Light"/>
              </a:rPr>
              <a:t>Box Plots for Quantified Variables</a:t>
            </a:r>
            <a:endParaRPr lang="en-US"/>
          </a:p>
          <a:p>
            <a:endParaRPr lang="en-US">
              <a:cs typeface="Calibri Light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AD107522-AB5D-4713-9C35-7F55A47474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5667" y="1913834"/>
            <a:ext cx="7475777" cy="468433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59CDF77-3C06-4B6E-AB7F-58FAB0B209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24000" y="1516359"/>
            <a:ext cx="5472000" cy="3587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Box Plot Analysis</a:t>
            </a:r>
            <a:endParaRPr lang="en-US"/>
          </a:p>
          <a:p>
            <a:endParaRPr lang="en-US">
              <a:cs typeface="Calibri Ligh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1616CDD-EDC2-43DB-A086-F66973F50B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767442" y="2048581"/>
            <a:ext cx="4004558" cy="4142669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None/>
            </a:pPr>
            <a:r>
              <a:rPr lang="en-US">
                <a:cs typeface="Calibri Light"/>
              </a:rPr>
              <a:t>•Most box plots showed similar distributions categorized by attrition and age against quantifiable variables</a:t>
            </a:r>
            <a:endParaRPr lang="en-US"/>
          </a:p>
          <a:p>
            <a:pPr>
              <a:buNone/>
            </a:pPr>
            <a:r>
              <a:rPr lang="en-US">
                <a:cs typeface="Calibri Light"/>
              </a:rPr>
              <a:t>•What does that mean? Education for example.</a:t>
            </a:r>
            <a:endParaRPr lang="en-US"/>
          </a:p>
          <a:p>
            <a:pPr>
              <a:buNone/>
            </a:pPr>
            <a:r>
              <a:rPr lang="en-US">
                <a:cs typeface="Calibri Light"/>
              </a:rPr>
              <a:t>•Job levels – Most with attrition had lower job levels</a:t>
            </a:r>
            <a:endParaRPr lang="en-US"/>
          </a:p>
          <a:p>
            <a:pPr>
              <a:buNone/>
            </a:pPr>
            <a:r>
              <a:rPr lang="en-US">
                <a:cs typeface="Calibri Light"/>
              </a:rPr>
              <a:t>•Job Satisfaction – Those with attrition were skewed towards the bottom </a:t>
            </a:r>
            <a:endParaRPr lang="en-US"/>
          </a:p>
          <a:p>
            <a:pPr>
              <a:buNone/>
            </a:pPr>
            <a:r>
              <a:rPr lang="en-US">
                <a:cs typeface="Calibri Light"/>
              </a:rPr>
              <a:t>•Monthly Income – No attrition translates to higher average income</a:t>
            </a:r>
            <a:endParaRPr lang="en-US"/>
          </a:p>
          <a:p>
            <a:pPr>
              <a:buNone/>
            </a:pPr>
            <a:r>
              <a:rPr lang="en-US">
                <a:cs typeface="Calibri Light"/>
              </a:rPr>
              <a:t>•Stock Options – Low priority, skewed towards 1 level of importance</a:t>
            </a:r>
            <a:endParaRPr lang="en-US"/>
          </a:p>
          <a:p>
            <a:pPr marL="0" indent="0">
              <a:buNone/>
            </a:pPr>
            <a:endParaRPr lang="en-US"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9AF526-30C8-4187-8C7E-3E8FAE1B969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98264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Box Plots and Bar Chart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9D0F75-42B5-4960-8C3A-291285872DA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ZA"/>
              <a:t>Further</a:t>
            </a:r>
            <a:r>
              <a:rPr lang="en-ZA">
                <a:cs typeface="Calibri Light"/>
              </a:rPr>
              <a:t> analysis on Decision tree variables.</a:t>
            </a:r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A34EBD-7DEA-4599-A81B-0A363A0E17F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15</a:t>
            </a:fld>
            <a:endParaRPr lang="en-ZA"/>
          </a:p>
        </p:txBody>
      </p:sp>
      <p:pic>
        <p:nvPicPr>
          <p:cNvPr id="4" name="Picture 5" descr="A screenshot of a video game&#10;&#10;Description generated with high confidence">
            <a:extLst>
              <a:ext uri="{FF2B5EF4-FFF2-40B4-BE49-F238E27FC236}">
                <a16:creationId xmlns:a16="http://schemas.microsoft.com/office/drawing/2014/main" id="{7D16A78E-F779-4203-B0D3-CF3EADA677A6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2"/>
          <a:stretch>
            <a:fillRect/>
          </a:stretch>
        </p:blipFill>
        <p:spPr>
          <a:xfrm>
            <a:off x="4931920" y="2238946"/>
            <a:ext cx="6627680" cy="3692718"/>
          </a:xfrm>
          <a:prstGeom prst="rect">
            <a:avLst/>
          </a:prstGeom>
        </p:spPr>
      </p:pic>
      <p:pic>
        <p:nvPicPr>
          <p:cNvPr id="22" name="Picture 2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A6A3F8E-8C9C-44F1-9713-23A3842E50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2000" y="2236180"/>
            <a:ext cx="3600000" cy="36960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5EAE6-A4CA-460B-9EA9-EA7B5AC604EA}"/>
              </a:ext>
            </a:extLst>
          </p:cNvPr>
          <p:cNvSpPr txBox="1"/>
          <p:nvPr/>
        </p:nvSpPr>
        <p:spPr>
          <a:xfrm>
            <a:off x="4837288" y="279399"/>
            <a:ext cx="652497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Proportion of those</a:t>
            </a:r>
            <a:r>
              <a:rPr lang="en-US">
                <a:cs typeface="Calibri Light"/>
              </a:rPr>
              <a:t> with 'loyal' employees is higher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4CB24-4BDC-454B-905C-10D90B25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79222"/>
            <a:ext cx="11340000" cy="432000"/>
          </a:xfrm>
        </p:spPr>
        <p:txBody>
          <a:bodyPr/>
          <a:lstStyle/>
          <a:p>
            <a:r>
              <a:rPr lang="en-US"/>
              <a:t>Dissecting high risk and loyal employees per attrition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50909-6885-4484-8ACC-396C446AD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3838" y="755433"/>
            <a:ext cx="643866" cy="360000"/>
          </a:xfrm>
        </p:spPr>
        <p:txBody>
          <a:bodyPr/>
          <a:lstStyle/>
          <a:p>
            <a:r>
              <a:rPr lang="en-US">
                <a:cs typeface="Calibri Light"/>
              </a:rPr>
              <a:t>Age</a:t>
            </a:r>
            <a:endParaRPr lang="en-US"/>
          </a:p>
        </p:txBody>
      </p:sp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8FFB02B-E3E7-4BD0-AF41-D91503A43D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3205" y="1115991"/>
            <a:ext cx="4468296" cy="4007476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A30F5F-B22C-48EA-89B8-61F31F3F274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71098" y="2577064"/>
            <a:ext cx="1706824" cy="31395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Education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4D1BD0F-A5DC-4AFD-9AD5-288F1E4E9780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16</a:t>
            </a:fld>
            <a:endParaRPr lang="en-ZA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C1A91903-71EE-448C-ADC3-148EAF496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535" y="3120197"/>
            <a:ext cx="4027487" cy="36696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E10AD5-6852-4A88-9A0A-B37FAAB1FE8A}"/>
              </a:ext>
            </a:extLst>
          </p:cNvPr>
          <p:cNvSpPr txBox="1"/>
          <p:nvPr/>
        </p:nvSpPr>
        <p:spPr>
          <a:xfrm>
            <a:off x="4652896" y="654528"/>
            <a:ext cx="5527120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 Light"/>
              </a:rPr>
              <a:t>Mean age of 37, right skewed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 Light"/>
              </a:rPr>
              <a:t>Mean of ~ 3 for education level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 Light"/>
              </a:rPr>
              <a:t>Years since last promotion / 2.234388 against 1.95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43512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DCB3A-29E5-4D0D-A167-80453F0C9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46" y="393580"/>
            <a:ext cx="11340000" cy="432000"/>
          </a:xfrm>
        </p:spPr>
        <p:txBody>
          <a:bodyPr/>
          <a:lstStyle/>
          <a:p>
            <a:r>
              <a:rPr lang="en-US"/>
              <a:t>What does the average high risk employee look like?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BB041-FCD3-4A9C-B34C-D752897FC5D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Want to retain? Refrain from this guy.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F5BC8-6522-42B3-95B5-E0F103DCE9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Profile</a:t>
            </a:r>
            <a:endParaRPr lang="en-US"/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3643F8B6-A402-4B4B-868F-5A0CC091B1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4872" y="1972441"/>
            <a:ext cx="1897920" cy="1869526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5402E9-CA3F-419E-B9BF-10168DAD3E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633251" y="2042178"/>
            <a:ext cx="5472113" cy="417089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Middle age / 37</a:t>
            </a:r>
          </a:p>
          <a:p>
            <a:r>
              <a:rPr lang="en-US">
                <a:cs typeface="Calibri Light"/>
              </a:rPr>
              <a:t>College education  / holds Bachelors</a:t>
            </a:r>
          </a:p>
          <a:p>
            <a:r>
              <a:rPr lang="en-US">
                <a:cs typeface="Calibri Light"/>
              </a:rPr>
              <a:t>Married</a:t>
            </a:r>
          </a:p>
          <a:p>
            <a:r>
              <a:rPr lang="en-US">
                <a:cs typeface="Calibri Light"/>
              </a:rPr>
              <a:t>Male</a:t>
            </a:r>
          </a:p>
          <a:p>
            <a:r>
              <a:rPr lang="en-US">
                <a:cs typeface="Calibri Light"/>
              </a:rPr>
              <a:t>Low income</a:t>
            </a:r>
          </a:p>
          <a:p>
            <a:r>
              <a:rPr lang="en-US">
                <a:cs typeface="Calibri Light"/>
              </a:rPr>
              <a:t>Less work experience</a:t>
            </a:r>
          </a:p>
          <a:p>
            <a:r>
              <a:rPr lang="en-US">
                <a:cs typeface="Calibri Light"/>
              </a:rPr>
              <a:t>Swipe left? Not necessarily. We noticed averages were around the same for loyal and non-loyal employees. However the distributions were not the same, so while a loyal employee and non-loyal may share the same mean, one may only reflect similar means because of large outliers and the volume of the loyal employees skews our data.</a:t>
            </a: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  <a:p>
            <a:pPr marL="0" indent="0">
              <a:buNone/>
            </a:pPr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4D47423-F9A5-4A1A-9883-C852CA62EA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17</a:t>
            </a:fld>
            <a:endParaRPr lang="en-Z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D823B-6670-4A60-9542-4CFE2C16838D}"/>
              </a:ext>
            </a:extLst>
          </p:cNvPr>
          <p:cNvSpPr txBox="1"/>
          <p:nvPr/>
        </p:nvSpPr>
        <p:spPr>
          <a:xfrm>
            <a:off x="331693" y="4042442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Profession</a:t>
            </a:r>
            <a:endParaRPr lang="en-US" b="1">
              <a:cs typeface="Calibri Ligh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6F5BE8-5E4C-4018-9441-8F2921A3F8FD}"/>
              </a:ext>
            </a:extLst>
          </p:cNvPr>
          <p:cNvSpPr txBox="1"/>
          <p:nvPr/>
        </p:nvSpPr>
        <p:spPr>
          <a:xfrm>
            <a:off x="286870" y="4413836"/>
            <a:ext cx="2077251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Sales</a:t>
            </a:r>
            <a:r>
              <a:rPr lang="en-US">
                <a:cs typeface="Calibri Light"/>
              </a:rPr>
              <a:t> or Lab Tech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 Light"/>
            </a:endParaRPr>
          </a:p>
          <a:p>
            <a:pPr marL="285750" indent="-285750">
              <a:buFont typeface="Arial"/>
              <a:buChar char="•"/>
            </a:pPr>
            <a:endParaRPr lang="en-US">
              <a:cs typeface="Calibri Light"/>
            </a:endParaRPr>
          </a:p>
        </p:txBody>
      </p:sp>
      <p:pic>
        <p:nvPicPr>
          <p:cNvPr id="5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18F8306-ABC4-4A89-9580-6B4AA8650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9606" y="1440500"/>
            <a:ext cx="2743200" cy="2512291"/>
          </a:xfrm>
          <a:prstGeom prst="rect">
            <a:avLst/>
          </a:prstGeom>
        </p:spPr>
      </p:pic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8CBDF86-C6AB-4B2F-832B-FFA196CF7D45}"/>
              </a:ext>
            </a:extLst>
          </p:cNvPr>
          <p:cNvSpPr>
            <a:spLocks noGrp="1"/>
          </p:cNvSpPr>
          <p:nvPr/>
        </p:nvSpPr>
        <p:spPr>
          <a:xfrm>
            <a:off x="8105398" y="1168297"/>
            <a:ext cx="2232012" cy="40571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cs typeface="Calibri Light"/>
              </a:rPr>
              <a:t>Gender</a:t>
            </a:r>
          </a:p>
        </p:txBody>
      </p:sp>
      <p:pic>
        <p:nvPicPr>
          <p:cNvPr id="11" name="Picture 1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CD7DA212-6961-40C0-B9E4-D12F6E8F6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9050" y="4416135"/>
            <a:ext cx="2743200" cy="2469662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9E0F5793-2AC2-4ACC-B54E-F26137194498}"/>
              </a:ext>
            </a:extLst>
          </p:cNvPr>
          <p:cNvSpPr>
            <a:spLocks noGrp="1"/>
          </p:cNvSpPr>
          <p:nvPr/>
        </p:nvSpPr>
        <p:spPr>
          <a:xfrm>
            <a:off x="8106703" y="4161064"/>
            <a:ext cx="2297967" cy="51367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cs typeface="Calibri Light"/>
              </a:rPr>
              <a:t>MaritalStatus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768230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0EFD753D-6A49-46DD-9E82-AA6E2C62B4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138A5824-1F4A-4EE7-BC13-5BB48FC080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044" y="321732"/>
            <a:ext cx="4568741" cy="6192603"/>
          </a:xfrm>
          <a:prstGeom prst="rect">
            <a:avLst/>
          </a:prstGeom>
          <a:solidFill>
            <a:srgbClr val="3336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1A840-F344-4C85-AACE-9AEAFC92A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57" y="408249"/>
            <a:ext cx="3608896" cy="169099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 </a:t>
            </a:r>
            <a:r>
              <a:rPr lang="en-US" sz="3600">
                <a:solidFill>
                  <a:srgbClr val="FFFFFF"/>
                </a:solidFill>
              </a:rPr>
              <a:t>plots of Top attrition factors</a:t>
            </a:r>
            <a:endParaRPr lang="en-US" sz="36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12" name="Picture 12">
            <a:extLst>
              <a:ext uri="{FF2B5EF4-FFF2-40B4-BE49-F238E27FC236}">
                <a16:creationId xmlns:a16="http://schemas.microsoft.com/office/drawing/2014/main" id="{8924958A-7DFD-49BD-B126-5E0DEBB62DBF}"/>
              </a:ext>
            </a:extLst>
          </p:cNvPr>
          <p:cNvPicPr>
            <a:picLocks noGrp="1" noChangeAspect="1"/>
          </p:cNvPicPr>
          <p:nvPr>
            <p:ph idx="34"/>
          </p:nvPr>
        </p:nvPicPr>
        <p:blipFill>
          <a:blip r:embed="rId3"/>
          <a:stretch>
            <a:fillRect/>
          </a:stretch>
        </p:blipFill>
        <p:spPr>
          <a:xfrm>
            <a:off x="5155080" y="357765"/>
            <a:ext cx="3211039" cy="1790153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AF09AFC5-2DA2-4319-B199-17EA05760935}"/>
              </a:ext>
            </a:extLst>
          </p:cNvPr>
          <p:cNvPicPr>
            <a:picLocks noGrp="1" noChangeAspect="1"/>
          </p:cNvPicPr>
          <p:nvPr>
            <p:ph idx="33"/>
          </p:nvPr>
        </p:nvPicPr>
        <p:blipFill>
          <a:blip r:embed="rId4"/>
          <a:stretch>
            <a:fillRect/>
          </a:stretch>
        </p:blipFill>
        <p:spPr>
          <a:xfrm>
            <a:off x="8696790" y="357574"/>
            <a:ext cx="3169090" cy="179053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08EF1-09FB-4F31-AE06-1F21F8D5002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98256" y="2541694"/>
            <a:ext cx="3607930" cy="263067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cs typeface="Calibri Light"/>
              </a:rPr>
              <a:t>Low Monthly Income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FF"/>
                </a:solidFill>
                <a:cs typeface="Calibri Light"/>
              </a:rPr>
              <a:t>Higher attrition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cs typeface="Calibri Light"/>
              </a:rPr>
              <a:t>Low Total Working Years 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FF"/>
                </a:solidFill>
                <a:cs typeface="Calibri Light"/>
              </a:rPr>
              <a:t>Higher attrition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  <a:cs typeface="Calibri Light"/>
              </a:rPr>
              <a:t>Laboratory Tech and Sales Execs have highest attrition Job role</a:t>
            </a:r>
          </a:p>
          <a:p>
            <a:pPr indent="-228600">
              <a:buChar char="•"/>
            </a:pPr>
            <a:endParaRPr lang="en-US" sz="2000">
              <a:solidFill>
                <a:srgbClr val="FFFFFF"/>
              </a:solidFill>
              <a:cs typeface="Calibri Light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800">
              <a:solidFill>
                <a:srgbClr val="FFFFFF"/>
              </a:solidFill>
              <a:cs typeface="Calibri Light"/>
            </a:endParaRPr>
          </a:p>
        </p:txBody>
      </p:sp>
      <p:pic>
        <p:nvPicPr>
          <p:cNvPr id="46" name="Picture 4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2C1D7E12-C67E-44E0-BE03-7B13513771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81" y="2603882"/>
            <a:ext cx="3219976" cy="1650237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D2EDEFA-E972-4B67-9CDE-8FAA406D2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728432" y="2540041"/>
            <a:ext cx="3132898" cy="1777919"/>
          </a:xfrm>
          <a:prstGeom prst="rect">
            <a:avLst/>
          </a:prstGeom>
        </p:spPr>
      </p:pic>
      <p:pic>
        <p:nvPicPr>
          <p:cNvPr id="49" name="Picture 49">
            <a:extLst>
              <a:ext uri="{FF2B5EF4-FFF2-40B4-BE49-F238E27FC236}">
                <a16:creationId xmlns:a16="http://schemas.microsoft.com/office/drawing/2014/main" id="{71503D59-6733-426B-8515-6BBDD41597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3486" y="4672391"/>
            <a:ext cx="3211571" cy="1814537"/>
          </a:xfrm>
          <a:prstGeom prst="rect">
            <a:avLst/>
          </a:prstGeom>
        </p:spPr>
      </p:pic>
      <p:pic>
        <p:nvPicPr>
          <p:cNvPr id="51" name="Picture 51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CA87262-6A43-4460-97CB-008FA0FAFD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96790" y="4689721"/>
            <a:ext cx="3169090" cy="179845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9F3CF-8308-4E9D-AC9D-CE00DE17DD4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8616906" y="649508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18</a:t>
            </a:fld>
            <a:endParaRPr lang="en-US" sz="1000">
              <a:solidFill>
                <a:schemeClr val="bg1">
                  <a:lumMod val="75000"/>
                  <a:lumOff val="25000"/>
                </a:schemeClr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347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6AC6-FA5F-43BE-BE3E-D95B5538D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we do better?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F1DCC7-A70E-44AA-BB3E-69A0C58D07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F743B7-4191-48DA-92B0-B382C6668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>
                <a:cs typeface="Calibri Light"/>
              </a:rPr>
              <a:t>Areas of focus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FD19F0-FF2D-427F-A516-66F1A2D813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121959"/>
            <a:ext cx="5472113" cy="4170891"/>
          </a:xfrm>
        </p:spPr>
        <p:txBody>
          <a:bodyPr vert="horz" lIns="0" tIns="0" rIns="0" bIns="0" rtlCol="0" anchor="t">
            <a:noAutofit/>
          </a:bodyPr>
          <a:lstStyle/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5FD76D7-3AAC-467E-A74A-015C73998F8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19</a:t>
            </a:fld>
            <a:endParaRPr lang="en-ZA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4F402A3-7732-47A2-BF19-772FB75143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Younger employee's (20-40) are your at-risk age range for attrition.</a:t>
            </a:r>
          </a:p>
          <a:p>
            <a:r>
              <a:rPr lang="en-US">
                <a:cs typeface="Calibri Light"/>
              </a:rPr>
              <a:t>Older employees are more complacent/satisfied and need less incentive.</a:t>
            </a:r>
          </a:p>
          <a:p>
            <a:r>
              <a:rPr lang="en-US">
                <a:cs typeface="Calibri Light"/>
              </a:rPr>
              <a:t>Extra training/incentive may help improve attrition amongst R&amp;D and Sales representative.</a:t>
            </a:r>
          </a:p>
          <a:p>
            <a:r>
              <a:rPr lang="en-US">
                <a:cs typeface="Calibri Light"/>
              </a:rPr>
              <a:t>Be wary of overtime as it’s a major contributor to attrition</a:t>
            </a:r>
          </a:p>
          <a:p>
            <a:r>
              <a:rPr lang="en-US">
                <a:cs typeface="Calibri Light"/>
              </a:rPr>
              <a:t>Focus on R&amp;D and Sales are more at risk</a:t>
            </a:r>
          </a:p>
          <a:p>
            <a:r>
              <a:rPr lang="en-US">
                <a:cs typeface="Calibri Light"/>
              </a:rPr>
              <a:t>As they also do more overtime consider flex time and vacation </a:t>
            </a:r>
          </a:p>
          <a:p>
            <a:r>
              <a:rPr lang="en-US">
                <a:cs typeface="Calibri Light"/>
              </a:rPr>
              <a:t>Free coffee is always welcome</a:t>
            </a: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pic>
        <p:nvPicPr>
          <p:cNvPr id="5" name="Picture 8" descr="A picture containing text&#10;&#10;Description generated with high confidence">
            <a:extLst>
              <a:ext uri="{FF2B5EF4-FFF2-40B4-BE49-F238E27FC236}">
                <a16:creationId xmlns:a16="http://schemas.microsoft.com/office/drawing/2014/main" id="{FB57F9E6-4691-46E4-8E49-8A3BAC794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52" b="8422"/>
          <a:stretch/>
        </p:blipFill>
        <p:spPr>
          <a:xfrm>
            <a:off x="6301212" y="2122757"/>
            <a:ext cx="4991487" cy="417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0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/>
              <a:t>About 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1801" y="1008000"/>
            <a:ext cx="5472000" cy="59052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ZA"/>
              <a:t>We are a team of 3 diligent data scientists who are focused on accurate, timely</a:t>
            </a:r>
            <a:r>
              <a:rPr lang="en-ZA">
                <a:cs typeface="Calibri Light"/>
              </a:rPr>
              <a:t>, and precise analysis of your desired subject matter.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556000"/>
            <a:ext cx="5472000" cy="3600000"/>
          </a:xfrm>
        </p:spPr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en-ZA" sz="2800"/>
              <a:t>Team</a:t>
            </a:r>
            <a:r>
              <a:rPr lang="en-ZA" sz="2800">
                <a:cs typeface="Calibri Light"/>
              </a:rPr>
              <a:t> TAM:</a:t>
            </a:r>
          </a:p>
          <a:p>
            <a:r>
              <a:rPr lang="en-ZA"/>
              <a:t>Andy</a:t>
            </a:r>
            <a:r>
              <a:rPr lang="en-ZA">
                <a:cs typeface="Calibri Light"/>
              </a:rPr>
              <a:t> </a:t>
            </a:r>
            <a:r>
              <a:rPr lang="en-ZA" err="1">
                <a:cs typeface="Calibri Light"/>
              </a:rPr>
              <a:t>Heroy</a:t>
            </a:r>
            <a:r>
              <a:rPr lang="en-ZA">
                <a:cs typeface="Calibri Light"/>
              </a:rPr>
              <a:t> – Graduate Student at SMU.  </a:t>
            </a:r>
            <a:r>
              <a:rPr lang="en-ZA" err="1">
                <a:cs typeface="Calibri Light"/>
              </a:rPr>
              <a:t>Accapella</a:t>
            </a:r>
            <a:r>
              <a:rPr lang="en-ZA">
                <a:cs typeface="Calibri Light"/>
              </a:rPr>
              <a:t> singer </a:t>
            </a:r>
            <a:r>
              <a:rPr lang="en-ZA" err="1">
                <a:cs typeface="Calibri Light"/>
              </a:rPr>
              <a:t>extraordinare</a:t>
            </a:r>
            <a:r>
              <a:rPr lang="en-ZA">
                <a:cs typeface="Calibri Light"/>
              </a:rPr>
              <a:t>. </a:t>
            </a:r>
          </a:p>
          <a:p>
            <a:r>
              <a:rPr lang="en-ZA"/>
              <a:t>Martin Garcia</a:t>
            </a:r>
            <a:r>
              <a:rPr lang="en-ZA">
                <a:cs typeface="Calibri Light"/>
              </a:rPr>
              <a:t> – Graduate Student at SMU.  Avid bookworm.</a:t>
            </a:r>
          </a:p>
          <a:p>
            <a:r>
              <a:rPr lang="en-ZA"/>
              <a:t>Tej </a:t>
            </a:r>
            <a:r>
              <a:rPr lang="en-ZA" err="1"/>
              <a:t>Tenmattam</a:t>
            </a:r>
            <a:r>
              <a:rPr lang="en-ZA">
                <a:cs typeface="Calibri Light"/>
              </a:rPr>
              <a:t>  - Graduate student at SMU.  Master of scheduling and working ahead of deadlines.</a:t>
            </a:r>
            <a:endParaRPr lang="en-ZA"/>
          </a:p>
        </p:txBody>
      </p:sp>
      <p:pic>
        <p:nvPicPr>
          <p:cNvPr id="9" name="Picture Placeholder 8" descr="A group of clouds in the sky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/>
          <a:stretch>
            <a:fillRect/>
          </a:stretch>
        </p:blipFill>
        <p:spPr>
          <a:xfrm>
            <a:off x="6481149" y="2464797"/>
            <a:ext cx="4904790" cy="2773658"/>
          </a:xfrm>
        </p:spPr>
      </p:pic>
      <p:sp>
        <p:nvSpPr>
          <p:cNvPr id="15" name="Freeform 5" descr="Hollow image accent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16" name="Freeform 5" descr="Solid image accent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/>
          </a:p>
        </p:txBody>
      </p:sp>
      <p:pic>
        <p:nvPicPr>
          <p:cNvPr id="5" name="Picture 6" descr="A person wearing a white shirt and smiling at the camera&#10;&#10;Description generated with high confidence">
            <a:extLst>
              <a:ext uri="{FF2B5EF4-FFF2-40B4-BE49-F238E27FC236}">
                <a16:creationId xmlns:a16="http://schemas.microsoft.com/office/drawing/2014/main" id="{8A33C424-9029-4BE4-B159-5A54C1DB1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7204" y="2307330"/>
            <a:ext cx="2192111" cy="2181951"/>
          </a:xfrm>
          <a:prstGeom prst="rect">
            <a:avLst/>
          </a:prstGeom>
        </p:spPr>
      </p:pic>
      <p:pic>
        <p:nvPicPr>
          <p:cNvPr id="8" name="Picture 9" descr="A close up of a person who is smiling and looking at the camera&#10;&#10;Description generated with very high confidence">
            <a:extLst>
              <a:ext uri="{FF2B5EF4-FFF2-40B4-BE49-F238E27FC236}">
                <a16:creationId xmlns:a16="http://schemas.microsoft.com/office/drawing/2014/main" id="{43ECB3DB-6B60-4B9E-8DD5-38E70F0A3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985" y="4667951"/>
            <a:ext cx="2192111" cy="2192111"/>
          </a:xfrm>
          <a:prstGeom prst="rect">
            <a:avLst/>
          </a:prstGeom>
        </p:spPr>
      </p:pic>
      <p:pic>
        <p:nvPicPr>
          <p:cNvPr id="13" name="Picture 13" descr="A person standing in front of a mirror posing for the camera&#10;&#10;Description generated with high confidence">
            <a:extLst>
              <a:ext uri="{FF2B5EF4-FFF2-40B4-BE49-F238E27FC236}">
                <a16:creationId xmlns:a16="http://schemas.microsoft.com/office/drawing/2014/main" id="{16F539C8-3354-4EFA-AEA9-0B8DF07FC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7205" y="-42702"/>
            <a:ext cx="2192111" cy="219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2E897A-F75F-4A93-8849-3E53766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Conclusions</a:t>
            </a: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FC09D5-49EA-49AE-976A-117CF025B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/>
            <a:r>
              <a:rPr lang="en-US" sz="2400">
                <a:solidFill>
                  <a:srgbClr val="404040"/>
                </a:solidFill>
                <a:cs typeface="Calibri Light"/>
              </a:rPr>
              <a:t>Each Method of Analysis yielded similar results as to what is the highest attrition factor.</a:t>
            </a:r>
            <a:endParaRPr lang="en-US">
              <a:solidFill>
                <a:srgbClr val="404040"/>
              </a:solidFill>
              <a:cs typeface="Calibri Light"/>
            </a:endParaRPr>
          </a:p>
          <a:p>
            <a:pPr lvl="1"/>
            <a:r>
              <a:rPr lang="en-US" sz="2200">
                <a:solidFill>
                  <a:srgbClr val="404040"/>
                </a:solidFill>
                <a:cs typeface="Calibri Light"/>
              </a:rPr>
              <a:t>Monthly Income</a:t>
            </a:r>
          </a:p>
          <a:p>
            <a:pPr lvl="1"/>
            <a:r>
              <a:rPr lang="en-US" sz="2200">
                <a:solidFill>
                  <a:srgbClr val="404040"/>
                </a:solidFill>
                <a:cs typeface="Calibri Light"/>
              </a:rPr>
              <a:t>Total Working Years</a:t>
            </a:r>
          </a:p>
          <a:p>
            <a:pPr lvl="1"/>
            <a:r>
              <a:rPr lang="en-US" sz="2200">
                <a:solidFill>
                  <a:srgbClr val="404040"/>
                </a:solidFill>
                <a:cs typeface="Calibri Light"/>
              </a:rPr>
              <a:t>Overtime</a:t>
            </a:r>
          </a:p>
          <a:p>
            <a:pPr lvl="1"/>
            <a:r>
              <a:rPr lang="en-US" sz="2200">
                <a:solidFill>
                  <a:srgbClr val="404040"/>
                </a:solidFill>
                <a:cs typeface="Calibri Light"/>
              </a:rPr>
              <a:t>Age</a:t>
            </a:r>
          </a:p>
          <a:p>
            <a:pPr lvl="1"/>
            <a:r>
              <a:rPr lang="en-US" sz="2200">
                <a:solidFill>
                  <a:srgbClr val="404040"/>
                </a:solidFill>
                <a:cs typeface="Calibri Light"/>
              </a:rPr>
              <a:t>Job Role</a:t>
            </a:r>
          </a:p>
          <a:p>
            <a:pPr indent="-228600"/>
            <a:r>
              <a:rPr lang="en-US" sz="2400">
                <a:cs typeface="Calibri Light"/>
              </a:rPr>
              <a:t>Large number of employee Turnover due to Overtime</a:t>
            </a:r>
          </a:p>
          <a:p>
            <a:pPr indent="-228600"/>
            <a:r>
              <a:rPr lang="en-US" sz="2400">
                <a:cs typeface="Calibri Light"/>
              </a:rPr>
              <a:t>Job Roles to Watch</a:t>
            </a:r>
          </a:p>
          <a:p>
            <a:pPr lvl="1"/>
            <a:r>
              <a:rPr lang="en-US" sz="2200">
                <a:cs typeface="Calibri Light"/>
              </a:rPr>
              <a:t>Laboratory Technician</a:t>
            </a:r>
          </a:p>
          <a:p>
            <a:pPr lvl="1"/>
            <a:r>
              <a:rPr lang="en-US" sz="2200">
                <a:cs typeface="Calibri Light"/>
              </a:rPr>
              <a:t>Research Scientist</a:t>
            </a:r>
          </a:p>
          <a:p>
            <a:pPr lvl="1"/>
            <a:r>
              <a:rPr lang="en-US" sz="2200">
                <a:cs typeface="Calibri Light"/>
              </a:rPr>
              <a:t>Sales Executive</a:t>
            </a:r>
          </a:p>
          <a:p>
            <a:pPr lvl="1"/>
            <a:r>
              <a:rPr lang="en-US" sz="2200">
                <a:cs typeface="Calibri Light"/>
              </a:rPr>
              <a:t>Sales Representative</a:t>
            </a:r>
          </a:p>
          <a:p>
            <a:pPr indent="-228600"/>
            <a:r>
              <a:rPr lang="en-US" sz="2400">
                <a:cs typeface="Calibri Light"/>
              </a:rPr>
              <a:t>Interesting that those who invent and those who sell the product have the highest turnover.</a:t>
            </a:r>
          </a:p>
          <a:p>
            <a:pPr indent="-228600"/>
            <a:endParaRPr lang="en-US" sz="2400"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BCE15-E01A-4A77-8005-87307D7B09A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>
                <a:solidFill>
                  <a:srgbClr val="898989"/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20</a:t>
            </a:fld>
            <a:endParaRPr lang="en-US" sz="1000">
              <a:solidFill>
                <a:srgbClr val="898989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88854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2E897A-F75F-4A93-8849-3E53766FB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Conclusions</a:t>
            </a:r>
            <a:endParaRPr lang="en-US" sz="4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FC09D5-49EA-49AE-976A-117CF025B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/>
            <a:endParaRPr lang="en-US" sz="2400">
              <a:cs typeface="Calibri Light"/>
            </a:endParaRPr>
          </a:p>
          <a:p>
            <a:pPr indent="-228600"/>
            <a:r>
              <a:rPr lang="en-US" sz="2400">
                <a:cs typeface="Calibri Light"/>
              </a:rPr>
              <a:t>Younger emloyee's harder to retain.</a:t>
            </a:r>
          </a:p>
          <a:p>
            <a:pPr marL="342900" indent="-342900"/>
            <a:r>
              <a:rPr lang="en-US" sz="2400">
                <a:solidFill>
                  <a:srgbClr val="404040"/>
                </a:solidFill>
                <a:cs typeface="Calibri Light"/>
              </a:rPr>
              <a:t>It is important to remember that even giving employees excellent pay and other perks won’t guarantee retention. Factors that are harder to quantify can</a:t>
            </a:r>
            <a:r>
              <a:rPr lang="en-US" sz="2400">
                <a:cs typeface="Calibri Light"/>
              </a:rPr>
              <a:t> play a factor.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B8BCE15-E01A-4A77-8005-87307D7B09A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19B51A1E-902D-48AF-9020-955120F399B6}" type="slidenum">
              <a:rPr lang="en-US" sz="1000">
                <a:solidFill>
                  <a:srgbClr val="898989"/>
                </a:solidFill>
                <a:latin typeface="+mn-lt"/>
                <a:cs typeface="+mn-cs"/>
              </a:rPr>
              <a:pPr algn="r">
                <a:spcAft>
                  <a:spcPts val="600"/>
                </a:spcAft>
              </a:pPr>
              <a:t>21</a:t>
            </a:fld>
            <a:endParaRPr lang="en-US" sz="1000">
              <a:solidFill>
                <a:srgbClr val="898989"/>
              </a:solidFill>
              <a:latin typeface="+mn-l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9256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A close up of a bridge&#10;&#10;Description generated with high confidence">
            <a:extLst>
              <a:ext uri="{FF2B5EF4-FFF2-40B4-BE49-F238E27FC236}">
                <a16:creationId xmlns:a16="http://schemas.microsoft.com/office/drawing/2014/main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52648" y="0"/>
            <a:ext cx="9150161" cy="6858000"/>
          </a:xfrm>
        </p:spPr>
      </p:pic>
      <p:sp>
        <p:nvSpPr>
          <p:cNvPr id="38" name="TextBox 37" descr="Accent to title block">
            <a:extLst>
              <a:ext uri="{FF2B5EF4-FFF2-40B4-BE49-F238E27FC236}">
                <a16:creationId xmlns:a16="http://schemas.microsoft.com/office/drawing/2014/main" id="{B231FB9C-F234-41D0-A4CE-8C29A5F2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/>
          </a:p>
        </p:txBody>
      </p:sp>
      <p:sp>
        <p:nvSpPr>
          <p:cNvPr id="35" name="Isosceles Triangle 34" descr="Shadow to title block">
            <a:extLst>
              <a:ext uri="{FF2B5EF4-FFF2-40B4-BE49-F238E27FC236}">
                <a16:creationId xmlns:a16="http://schemas.microsoft.com/office/drawing/2014/main" id="{FE193317-B8BD-46CA-B0A6-8A7511B08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2" name="Freeform 5" descr="Solid accent block">
            <a:extLst>
              <a:ext uri="{FF2B5EF4-FFF2-40B4-BE49-F238E27FC236}">
                <a16:creationId xmlns:a16="http://schemas.microsoft.com/office/drawing/2014/main" id="{85E0D4E1-E389-4671-B0E7-165A10A05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33" name="Freeform 5" descr="Hollow accent block">
            <a:extLst>
              <a:ext uri="{FF2B5EF4-FFF2-40B4-BE49-F238E27FC236}">
                <a16:creationId xmlns:a16="http://schemas.microsoft.com/office/drawing/2014/main" id="{8186FEAF-6E1E-4258-94C3-5C589D4B5A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7C11A64B-7EA5-442C-8405-73273A533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ZA"/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ZA"/>
              <a:t>Team Tam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8512" y="422356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ZA"/>
              <a:t>+1 555</a:t>
            </a:r>
            <a:r>
              <a:rPr lang="en-ZA">
                <a:cs typeface="Calibri Light"/>
              </a:rPr>
              <a:t> 867 9305</a:t>
            </a:r>
            <a:endParaRPr lang="en-ZA"/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78512" y="4615862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ZA"/>
              <a:t>TeamTam@www.ddsanalytics.com</a:t>
            </a:r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61653" y="4942435"/>
            <a:ext cx="244786" cy="244786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ZA"/>
              <a:t>www.</a:t>
            </a:r>
            <a:r>
              <a:rPr lang="en-ZA">
                <a:cs typeface="Calibri Light"/>
              </a:rPr>
              <a:t>ddsanalytics.com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9226C9E-5F7E-43DB-8A61-A4AD0DDAED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763" y="1085235"/>
            <a:ext cx="9203828" cy="3878113"/>
          </a:xfrm>
        </p:spPr>
        <p:txBody>
          <a:bodyPr/>
          <a:lstStyle/>
          <a:p>
            <a:r>
              <a:rPr lang="en-US" b="0"/>
              <a:t>You take away our  top 20 employees and overnight we  become a mediocre company”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02A693-4F05-490A-A45D-583228E1D4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- Bill Gates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FC57F0-B557-4DC6-80F2-20173173D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3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022271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A large waterfall over a body of water&#10;&#10;Description generated with very high confidence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>
            <a:fillRect/>
          </a:stretch>
        </p:blipFill>
        <p:spPr>
          <a:xfrm>
            <a:off x="1325561" y="0"/>
            <a:ext cx="9144000" cy="6858000"/>
          </a:xfrm>
        </p:spPr>
      </p:pic>
      <p:sp>
        <p:nvSpPr>
          <p:cNvPr id="15" name="Freeform 5" descr="Hollow accent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ZA"/>
          </a:p>
        </p:txBody>
      </p:sp>
      <p:sp>
        <p:nvSpPr>
          <p:cNvPr id="31" name="TextBox 30" descr="Flag accent to title">
            <a:extLst>
              <a:ext uri="{FF2B5EF4-FFF2-40B4-BE49-F238E27FC236}">
                <a16:creationId xmlns:a16="http://schemas.microsoft.com/office/drawing/2014/main" id="{8FC2E368-898A-440B-A15C-4C5FB13C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1897242" y="2364840"/>
            <a:ext cx="2494930" cy="3139768"/>
          </a:xfrm>
          <a:custGeom>
            <a:avLst/>
            <a:gdLst>
              <a:gd name="connsiteX0" fmla="*/ 2000924 w 2494930"/>
              <a:gd name="connsiteY0" fmla="*/ 1087415 h 3139768"/>
              <a:gd name="connsiteX1" fmla="*/ 2072963 w 2494930"/>
              <a:gd name="connsiteY1" fmla="*/ 1129282 h 3139768"/>
              <a:gd name="connsiteX2" fmla="*/ 2304085 w 2494930"/>
              <a:gd name="connsiteY2" fmla="*/ 1529014 h 3139768"/>
              <a:gd name="connsiteX3" fmla="*/ 2304085 w 2494930"/>
              <a:gd name="connsiteY3" fmla="*/ 1610754 h 3139768"/>
              <a:gd name="connsiteX4" fmla="*/ 2072963 w 2494930"/>
              <a:gd name="connsiteY4" fmla="*/ 2010486 h 3139768"/>
              <a:gd name="connsiteX5" fmla="*/ 2000924 w 2494930"/>
              <a:gd name="connsiteY5" fmla="*/ 2052353 h 3139768"/>
              <a:gd name="connsiteX6" fmla="*/ 1537679 w 2494930"/>
              <a:gd name="connsiteY6" fmla="*/ 2052353 h 3139768"/>
              <a:gd name="connsiteX7" fmla="*/ 1466641 w 2494930"/>
              <a:gd name="connsiteY7" fmla="*/ 2010486 h 3139768"/>
              <a:gd name="connsiteX8" fmla="*/ 1234518 w 2494930"/>
              <a:gd name="connsiteY8" fmla="*/ 1610754 h 3139768"/>
              <a:gd name="connsiteX9" fmla="*/ 1234518 w 2494930"/>
              <a:gd name="connsiteY9" fmla="*/ 1529014 h 3139768"/>
              <a:gd name="connsiteX10" fmla="*/ 1466641 w 2494930"/>
              <a:gd name="connsiteY10" fmla="*/ 1129282 h 3139768"/>
              <a:gd name="connsiteX11" fmla="*/ 1537679 w 2494930"/>
              <a:gd name="connsiteY11" fmla="*/ 1087415 h 3139768"/>
              <a:gd name="connsiteX12" fmla="*/ 2000924 w 2494930"/>
              <a:gd name="connsiteY12" fmla="*/ 1087415 h 3139768"/>
              <a:gd name="connsiteX13" fmla="*/ 1516872 w 2494930"/>
              <a:gd name="connsiteY13" fmla="*/ 0 h 3139768"/>
              <a:gd name="connsiteX14" fmla="*/ 1481849 w 2494930"/>
              <a:gd name="connsiteY14" fmla="*/ 0 h 3139768"/>
              <a:gd name="connsiteX15" fmla="*/ 1237282 w 2494930"/>
              <a:gd name="connsiteY15" fmla="*/ 0 h 3139768"/>
              <a:gd name="connsiteX16" fmla="*/ 99481 w 2494930"/>
              <a:gd name="connsiteY16" fmla="*/ 0 h 3139768"/>
              <a:gd name="connsiteX17" fmla="*/ 0 w 2494930"/>
              <a:gd name="connsiteY17" fmla="*/ 100333 h 3139768"/>
              <a:gd name="connsiteX18" fmla="*/ 0 w 2494930"/>
              <a:gd name="connsiteY18" fmla="*/ 1039826 h 3139768"/>
              <a:gd name="connsiteX19" fmla="*/ 0 w 2494930"/>
              <a:gd name="connsiteY19" fmla="*/ 2099942 h 3139768"/>
              <a:gd name="connsiteX20" fmla="*/ 0 w 2494930"/>
              <a:gd name="connsiteY20" fmla="*/ 3039435 h 3139768"/>
              <a:gd name="connsiteX21" fmla="*/ 99481 w 2494930"/>
              <a:gd name="connsiteY21" fmla="*/ 3139768 h 3139768"/>
              <a:gd name="connsiteX22" fmla="*/ 1237282 w 2494930"/>
              <a:gd name="connsiteY22" fmla="*/ 3139768 h 3139768"/>
              <a:gd name="connsiteX23" fmla="*/ 1481849 w 2494930"/>
              <a:gd name="connsiteY23" fmla="*/ 3139768 h 3139768"/>
              <a:gd name="connsiteX24" fmla="*/ 1556045 w 2494930"/>
              <a:gd name="connsiteY24" fmla="*/ 3139768 h 3139768"/>
              <a:gd name="connsiteX25" fmla="*/ 1600213 w 2494930"/>
              <a:gd name="connsiteY25" fmla="*/ 3121251 h 3139768"/>
              <a:gd name="connsiteX26" fmla="*/ 1699900 w 2494930"/>
              <a:gd name="connsiteY26" fmla="*/ 3020706 h 3139768"/>
              <a:gd name="connsiteX27" fmla="*/ 2458009 w 2494930"/>
              <a:gd name="connsiteY27" fmla="*/ 1709539 h 3139768"/>
              <a:gd name="connsiteX28" fmla="*/ 2458009 w 2494930"/>
              <a:gd name="connsiteY28" fmla="*/ 1441420 h 3139768"/>
              <a:gd name="connsiteX29" fmla="*/ 1699900 w 2494930"/>
              <a:gd name="connsiteY29" fmla="*/ 130253 h 3139768"/>
              <a:gd name="connsiteX30" fmla="*/ 1535140 w 2494930"/>
              <a:gd name="connsiteY30" fmla="*/ 2427 h 313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2494930" h="3139768">
                <a:moveTo>
                  <a:pt x="2000924" y="1087415"/>
                </a:moveTo>
                <a:cubicBezTo>
                  <a:pt x="2030940" y="1087415"/>
                  <a:pt x="2057955" y="1103365"/>
                  <a:pt x="2072963" y="1129282"/>
                </a:cubicBezTo>
                <a:cubicBezTo>
                  <a:pt x="2304085" y="1529014"/>
                  <a:pt x="2304085" y="1529014"/>
                  <a:pt x="2304085" y="1529014"/>
                </a:cubicBezTo>
                <a:cubicBezTo>
                  <a:pt x="2319093" y="1553935"/>
                  <a:pt x="2319093" y="1585834"/>
                  <a:pt x="2304085" y="1610754"/>
                </a:cubicBezTo>
                <a:cubicBezTo>
                  <a:pt x="2072963" y="2010486"/>
                  <a:pt x="2072963" y="2010486"/>
                  <a:pt x="2072963" y="2010486"/>
                </a:cubicBezTo>
                <a:cubicBezTo>
                  <a:pt x="2057955" y="2036404"/>
                  <a:pt x="2030940" y="2052353"/>
                  <a:pt x="2000924" y="2052353"/>
                </a:cubicBezTo>
                <a:cubicBezTo>
                  <a:pt x="1537679" y="2052353"/>
                  <a:pt x="1537679" y="2052353"/>
                  <a:pt x="1537679" y="2052353"/>
                </a:cubicBezTo>
                <a:cubicBezTo>
                  <a:pt x="1508663" y="2052353"/>
                  <a:pt x="1480649" y="2036404"/>
                  <a:pt x="1466641" y="2010486"/>
                </a:cubicBezTo>
                <a:cubicBezTo>
                  <a:pt x="1234518" y="1610754"/>
                  <a:pt x="1234518" y="1610754"/>
                  <a:pt x="1234518" y="1610754"/>
                </a:cubicBezTo>
                <a:cubicBezTo>
                  <a:pt x="1219510" y="1585834"/>
                  <a:pt x="1219510" y="1553935"/>
                  <a:pt x="1234518" y="1529014"/>
                </a:cubicBezTo>
                <a:cubicBezTo>
                  <a:pt x="1466641" y="1129282"/>
                  <a:pt x="1466641" y="1129282"/>
                  <a:pt x="1466641" y="1129282"/>
                </a:cubicBezTo>
                <a:cubicBezTo>
                  <a:pt x="1480649" y="1103365"/>
                  <a:pt x="1508663" y="1087415"/>
                  <a:pt x="1537679" y="1087415"/>
                </a:cubicBezTo>
                <a:cubicBezTo>
                  <a:pt x="2000924" y="1087415"/>
                  <a:pt x="2000924" y="1087415"/>
                  <a:pt x="2000924" y="1087415"/>
                </a:cubicBezTo>
                <a:close/>
                <a:moveTo>
                  <a:pt x="1516872" y="0"/>
                </a:moveTo>
                <a:lnTo>
                  <a:pt x="1481849" y="0"/>
                </a:lnTo>
                <a:lnTo>
                  <a:pt x="1237282" y="0"/>
                </a:lnTo>
                <a:lnTo>
                  <a:pt x="99481" y="0"/>
                </a:lnTo>
                <a:cubicBezTo>
                  <a:pt x="44540" y="0"/>
                  <a:pt x="0" y="44921"/>
                  <a:pt x="0" y="100333"/>
                </a:cubicBezTo>
                <a:lnTo>
                  <a:pt x="0" y="1039826"/>
                </a:lnTo>
                <a:lnTo>
                  <a:pt x="0" y="2099942"/>
                </a:lnTo>
                <a:lnTo>
                  <a:pt x="0" y="3039435"/>
                </a:lnTo>
                <a:cubicBezTo>
                  <a:pt x="0" y="3094847"/>
                  <a:pt x="44540" y="3139768"/>
                  <a:pt x="99481" y="3139768"/>
                </a:cubicBezTo>
                <a:lnTo>
                  <a:pt x="1237282" y="3139768"/>
                </a:lnTo>
                <a:lnTo>
                  <a:pt x="1481849" y="3139768"/>
                </a:lnTo>
                <a:lnTo>
                  <a:pt x="1556045" y="3139768"/>
                </a:lnTo>
                <a:lnTo>
                  <a:pt x="1600213" y="3121251"/>
                </a:lnTo>
                <a:cubicBezTo>
                  <a:pt x="1640826" y="3097545"/>
                  <a:pt x="1675286" y="3063213"/>
                  <a:pt x="1699900" y="3020706"/>
                </a:cubicBezTo>
                <a:cubicBezTo>
                  <a:pt x="1699900" y="3020706"/>
                  <a:pt x="1699900" y="3020706"/>
                  <a:pt x="2458009" y="1709539"/>
                </a:cubicBezTo>
                <a:cubicBezTo>
                  <a:pt x="2507237" y="1627796"/>
                  <a:pt x="2507237" y="1523164"/>
                  <a:pt x="2458009" y="1441420"/>
                </a:cubicBezTo>
                <a:cubicBezTo>
                  <a:pt x="2458009" y="1441420"/>
                  <a:pt x="2458009" y="1441420"/>
                  <a:pt x="1699900" y="130253"/>
                </a:cubicBezTo>
                <a:cubicBezTo>
                  <a:pt x="1662979" y="66493"/>
                  <a:pt x="1603905" y="21126"/>
                  <a:pt x="1535140" y="2427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ZA"/>
          </a:p>
        </p:txBody>
      </p:sp>
      <p:sp>
        <p:nvSpPr>
          <p:cNvPr id="21" name="Isosceles Triangle 20" descr="Shadow accent to title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6117" y="1816509"/>
            <a:ext cx="4459766" cy="4393747"/>
          </a:xfrm>
        </p:spPr>
        <p:txBody>
          <a:bodyPr/>
          <a:lstStyle/>
          <a:p>
            <a:r>
              <a:rPr lang="en-ZA"/>
              <a:t>Exploratory Data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95328" y="3156212"/>
            <a:ext cx="4000500" cy="289905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ZA">
                <a:cs typeface="Calibri Light"/>
              </a:rPr>
              <a:t>What are the main factors leading to attrition from our company.  Our findings revolve around</a:t>
            </a:r>
            <a:endParaRPr lang="en-US"/>
          </a:p>
          <a:p>
            <a:pPr marL="342900" indent="-342900">
              <a:buChar char="•"/>
            </a:pPr>
            <a:r>
              <a:rPr lang="en-ZA">
                <a:cs typeface="Calibri Light"/>
              </a:rPr>
              <a:t>Overtime</a:t>
            </a:r>
          </a:p>
          <a:p>
            <a:pPr marL="342900" indent="-342900">
              <a:buChar char="•"/>
            </a:pPr>
            <a:r>
              <a:rPr lang="en-ZA">
                <a:cs typeface="Calibri Light"/>
              </a:rPr>
              <a:t>Monthly Income</a:t>
            </a:r>
          </a:p>
          <a:p>
            <a:pPr marL="342900" indent="-342900">
              <a:buChar char="•"/>
            </a:pPr>
            <a:r>
              <a:rPr lang="en-ZA">
                <a:cs typeface="Calibri Light"/>
              </a:rPr>
              <a:t>Total Working Years</a:t>
            </a:r>
          </a:p>
          <a:p>
            <a:pPr marL="342900" indent="-342900">
              <a:buChar char="•"/>
            </a:pPr>
            <a:r>
              <a:rPr lang="en-ZA">
                <a:cs typeface="Calibri Light"/>
              </a:rPr>
              <a:t>Job Role</a:t>
            </a:r>
          </a:p>
          <a:p>
            <a:pPr marL="342900" indent="-342900">
              <a:buChar char="•"/>
            </a:pPr>
            <a:r>
              <a:rPr lang="en-ZA">
                <a:cs typeface="Calibri Light"/>
              </a:rPr>
              <a:t>Age</a:t>
            </a:r>
          </a:p>
          <a:p>
            <a:pPr marL="342900" indent="-342900">
              <a:buChar char="•"/>
            </a:pPr>
            <a:endParaRPr lang="en-ZA">
              <a:cs typeface="Calibri Light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4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5" descr="R Code of data cleaning">
            <a:extLst>
              <a:ext uri="{FF2B5EF4-FFF2-40B4-BE49-F238E27FC236}">
                <a16:creationId xmlns:a16="http://schemas.microsoft.com/office/drawing/2014/main" id="{B310529D-FB29-42B6-8090-DC6E457078D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2"/>
          <a:srcRect l="-158" t="646" r="951" b="216"/>
          <a:stretch/>
        </p:blipFill>
        <p:spPr>
          <a:xfrm>
            <a:off x="5368292" y="1509716"/>
            <a:ext cx="6364559" cy="46659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69B5B33-4CDA-4049-9B59-01E255946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880" y="462480"/>
            <a:ext cx="5472000" cy="432000"/>
          </a:xfrm>
        </p:spPr>
        <p:txBody>
          <a:bodyPr/>
          <a:lstStyle/>
          <a:p>
            <a:r>
              <a:rPr lang="en-US"/>
              <a:t>Data Cleaning pre -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98E5C3-0186-4A9D-9DE2-B47940B5A8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4323920" cy="4680434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Removed the following columns </a:t>
            </a:r>
          </a:p>
          <a:p>
            <a:pPr lvl="1"/>
            <a:r>
              <a:rPr lang="en-US">
                <a:cs typeface="Calibri Light"/>
              </a:rPr>
              <a:t>Over18 </a:t>
            </a:r>
          </a:p>
          <a:p>
            <a:pPr lvl="2"/>
            <a:r>
              <a:rPr lang="en-US">
                <a:cs typeface="Calibri Light"/>
              </a:rPr>
              <a:t>No variation</a:t>
            </a:r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  <a:p>
            <a:pPr lvl="1"/>
            <a:r>
              <a:rPr lang="en-US">
                <a:cs typeface="Calibri Light"/>
              </a:rPr>
              <a:t>Employee Count</a:t>
            </a:r>
          </a:p>
          <a:p>
            <a:pPr lvl="2"/>
            <a:r>
              <a:rPr lang="en-US">
                <a:cs typeface="Calibri Light"/>
              </a:rPr>
              <a:t>No variation</a:t>
            </a:r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  <a:p>
            <a:pPr lvl="1"/>
            <a:r>
              <a:rPr lang="en-US">
                <a:cs typeface="Calibri Light"/>
              </a:rPr>
              <a:t>Standard Hours</a:t>
            </a:r>
          </a:p>
          <a:p>
            <a:pPr lvl="2"/>
            <a:r>
              <a:rPr lang="en-US">
                <a:cs typeface="Calibri Light"/>
              </a:rPr>
              <a:t>No Variation</a:t>
            </a:r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  <a:p>
            <a:pPr lvl="1"/>
            <a:r>
              <a:rPr lang="en-US">
                <a:cs typeface="Calibri Light"/>
              </a:rPr>
              <a:t>Employee number</a:t>
            </a:r>
          </a:p>
          <a:p>
            <a:pPr lvl="2"/>
            <a:r>
              <a:rPr lang="en-US">
                <a:cs typeface="Calibri Light"/>
              </a:rPr>
              <a:t>Irrelevant to attrition analysis</a:t>
            </a:r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  <a:p>
            <a:pPr lvl="1"/>
            <a:r>
              <a:rPr lang="en-US">
                <a:cs typeface="Calibri Light"/>
              </a:rPr>
              <a:t>For initial analysis we wanted to look at only numeric variables</a:t>
            </a:r>
            <a:br>
              <a:rPr lang="en-US">
                <a:cs typeface="Calibri Light"/>
              </a:rPr>
            </a:br>
            <a:endParaRPr lang="en-US">
              <a:cs typeface="Calibri Light"/>
            </a:endParaRPr>
          </a:p>
          <a:p>
            <a:pPr lvl="1"/>
            <a:r>
              <a:rPr lang="en-US">
                <a:cs typeface="Calibri Light"/>
              </a:rPr>
              <a:t>Look for Null Values</a:t>
            </a:r>
          </a:p>
          <a:p>
            <a:pPr lvl="1"/>
            <a:endParaRPr lang="en-US">
              <a:cs typeface="Calibri Light"/>
            </a:endParaRPr>
          </a:p>
          <a:p>
            <a:pPr lvl="1"/>
            <a:endParaRPr lang="en-US">
              <a:cs typeface="Calibri Ligh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49D88-05F0-42E4-9A13-D874BC009CAB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53596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sz="3600"/>
              <a:t>Plan of attack for solving attrition rate factors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42D59-EAD6-4F95-84F1-32A30F05785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ZA">
                <a:cs typeface="Calibri Light"/>
              </a:rPr>
              <a:t>Confirm most important variables within the given datasets through multiple approaches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6606" y="2046705"/>
            <a:ext cx="5472000" cy="360000"/>
          </a:xfrm>
        </p:spPr>
        <p:txBody>
          <a:bodyPr/>
          <a:lstStyle/>
          <a:p>
            <a:r>
              <a:rPr lang="en-ZA" sz="3600"/>
              <a:t>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708478"/>
            <a:ext cx="5465073" cy="334448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ZA" sz="3200"/>
              <a:t>Scatter plot and Correlation Matrix to find </a:t>
            </a:r>
            <a:r>
              <a:rPr lang="en-ZA" sz="3200">
                <a:cs typeface="Calibri Light"/>
              </a:rPr>
              <a:t>significant variables</a:t>
            </a:r>
          </a:p>
          <a:p>
            <a:r>
              <a:rPr lang="en-ZA" sz="3200">
                <a:cs typeface="Calibri Light"/>
              </a:rPr>
              <a:t>Decision Tree Analysis</a:t>
            </a:r>
          </a:p>
          <a:p>
            <a:r>
              <a:rPr lang="en-ZA" sz="3200"/>
              <a:t>Stepwise Regression</a:t>
            </a:r>
            <a:endParaRPr lang="en-ZA" sz="3200">
              <a:cs typeface="Calibri Light"/>
            </a:endParaRPr>
          </a:p>
          <a:p>
            <a:endParaRPr lang="en-ZA"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06634447-5D45-4036-9F44-D8CD725E4CAA}"/>
              </a:ext>
            </a:extLst>
          </p:cNvPr>
          <p:cNvSpPr txBox="1">
            <a:spLocks/>
          </p:cNvSpPr>
          <p:nvPr/>
        </p:nvSpPr>
        <p:spPr>
          <a:xfrm>
            <a:off x="431800" y="6049515"/>
            <a:ext cx="11339513" cy="36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>
                <a:cs typeface="Calibri Light"/>
              </a:rPr>
              <a:t>What does each analysis technique tell us are the most statistically significant variables?  Do they match?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1293-E67A-421E-8BA3-302F59765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Scatterplot Matrix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34AA4-1F27-43CE-90D8-536D4AE5FA4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Numeric variables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1E3A03-801A-43D5-859F-052E1F23B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Chart</a:t>
            </a:r>
          </a:p>
          <a:p>
            <a:endParaRPr lang="en-US">
              <a:cs typeface="Calibri Light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9B04B6-44A6-4023-9C58-21E2611DB5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Analysis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DFF8A0-CD56-499F-BAB3-0B89AB8C5E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333762"/>
            <a:ext cx="5472113" cy="385748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800">
                <a:cs typeface="Calibri Light"/>
              </a:rPr>
              <a:t>Scatterplot does not yield a lot of clarity as to importance to results.  </a:t>
            </a:r>
          </a:p>
          <a:p>
            <a:r>
              <a:rPr lang="en-US" sz="2800">
                <a:cs typeface="Calibri Light"/>
              </a:rPr>
              <a:t>Scaling is very different</a:t>
            </a:r>
          </a:p>
          <a:p>
            <a:r>
              <a:rPr lang="en-US" sz="2800">
                <a:cs typeface="Calibri Light"/>
              </a:rPr>
              <a:t>23 different variables makes it a bit crowded.</a:t>
            </a:r>
          </a:p>
          <a:p>
            <a:r>
              <a:rPr lang="en-US" sz="2800">
                <a:cs typeface="Calibri Light"/>
              </a:rPr>
              <a:t>Correlation might be a better attempt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2DF6A81-AF82-4F4C-AA89-42DAC6258A4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/>
          </a:p>
        </p:txBody>
      </p:sp>
      <p:pic>
        <p:nvPicPr>
          <p:cNvPr id="17" name="Picture 17" descr="Numerical Data Scatterplot">
            <a:extLst>
              <a:ext uri="{FF2B5EF4-FFF2-40B4-BE49-F238E27FC236}">
                <a16:creationId xmlns:a16="http://schemas.microsoft.com/office/drawing/2014/main" id="{38475C67-DDC0-4A23-BF89-04EB230C0D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2160" y="2018546"/>
            <a:ext cx="5472000" cy="338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9D58-EFAA-4B49-A4DD-4797CB423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Correlation Plot Matrix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E44023-EEC0-4570-BCB8-7DCE9F9BE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Correlation by Yes attrition</a:t>
            </a:r>
            <a:endParaRPr lang="en-US"/>
          </a:p>
        </p:txBody>
      </p:sp>
      <p:pic>
        <p:nvPicPr>
          <p:cNvPr id="3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4AE3E22-0967-4792-BB7B-9903B5E86F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4926" y="2023668"/>
            <a:ext cx="5206148" cy="4168332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775C528-4C8C-48BA-A7A7-255A5C8E06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Findings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BF232DB-91F8-478D-803E-EB84CDDF755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343631"/>
            <a:ext cx="5472113" cy="384761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Only look at Numerical Data</a:t>
            </a:r>
          </a:p>
          <a:p>
            <a:r>
              <a:rPr lang="en-US">
                <a:cs typeface="Calibri Light"/>
              </a:rPr>
              <a:t>The Yes data was coded as 1 within the dataset.  No values were removed to focus on largest correlation of attrition variables.</a:t>
            </a:r>
            <a:endParaRPr lang="en-US"/>
          </a:p>
          <a:p>
            <a:r>
              <a:rPr lang="en-US">
                <a:cs typeface="Calibri Light"/>
              </a:rPr>
              <a:t>Highest Correlation factors (bottom right) were </a:t>
            </a:r>
          </a:p>
          <a:p>
            <a:pPr lvl="1"/>
            <a:r>
              <a:rPr lang="en-US">
                <a:cs typeface="Calibri Light"/>
              </a:rPr>
              <a:t>Years in Current Role</a:t>
            </a:r>
          </a:p>
          <a:p>
            <a:pPr lvl="1"/>
            <a:r>
              <a:rPr lang="en-US">
                <a:cs typeface="Calibri Light"/>
              </a:rPr>
              <a:t>Job Level</a:t>
            </a:r>
          </a:p>
          <a:p>
            <a:pPr lvl="1"/>
            <a:r>
              <a:rPr lang="en-US">
                <a:cs typeface="Calibri Light"/>
              </a:rPr>
              <a:t>Total Working Years</a:t>
            </a:r>
            <a:endParaRPr lang="en-US"/>
          </a:p>
          <a:p>
            <a:r>
              <a:rPr lang="en-US">
                <a:cs typeface="Calibri Light"/>
              </a:rPr>
              <a:t>Lowest </a:t>
            </a:r>
          </a:p>
          <a:p>
            <a:pPr lvl="1"/>
            <a:r>
              <a:rPr lang="en-US">
                <a:cs typeface="Calibri Light"/>
              </a:rPr>
              <a:t>Distance from home</a:t>
            </a:r>
          </a:p>
          <a:p>
            <a:pPr lvl="1"/>
            <a:r>
              <a:rPr lang="en-US">
                <a:cs typeface="Calibri Light"/>
              </a:rPr>
              <a:t>Daily rate</a:t>
            </a:r>
          </a:p>
          <a:p>
            <a:pPr lvl="1"/>
            <a:r>
              <a:rPr lang="en-US">
                <a:cs typeface="Calibri Light"/>
              </a:rPr>
              <a:t>Work Life Balance</a:t>
            </a: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  <a:p>
            <a:endParaRPr lang="en-US">
              <a:cs typeface="Calibri Ligh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579E54D-0990-4D3C-8EB7-863C7224DF1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16499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6E989-E9A3-46FC-8C4A-01841652E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Automatic Variable Selection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C339-1621-4EB9-A6CA-4AAF408286D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sz="2400">
                <a:cs typeface="Calibri Light"/>
              </a:rPr>
              <a:t>Decision Tree Model</a:t>
            </a:r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D9633B-8F17-427A-9C61-062558C57E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cs typeface="Calibri Light"/>
              </a:rPr>
              <a:t>Supervised learning method for non-linear relationship mapping</a:t>
            </a:r>
            <a:endParaRPr lang="en-US" sz="180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F7E9948-5DD8-4A4D-AB82-0AB6ABFEDB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572769"/>
            <a:ext cx="5472000" cy="358775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Results</a:t>
            </a:r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E7342F8-280C-49A2-AB5E-1FD84BEA96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3085426"/>
            <a:ext cx="5472113" cy="2828733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Calibri Light"/>
              </a:rPr>
              <a:t>The top influential variables are</a:t>
            </a:r>
          </a:p>
          <a:p>
            <a:pPr lvl="1"/>
            <a:r>
              <a:rPr lang="en-US">
                <a:cs typeface="Calibri Light"/>
              </a:rPr>
              <a:t>Overtime</a:t>
            </a:r>
          </a:p>
          <a:p>
            <a:pPr lvl="1"/>
            <a:r>
              <a:rPr lang="en-US">
                <a:cs typeface="Calibri Light"/>
              </a:rPr>
              <a:t>Monthly Income</a:t>
            </a:r>
          </a:p>
          <a:p>
            <a:pPr lvl="1"/>
            <a:r>
              <a:rPr lang="en-US">
                <a:cs typeface="Calibri Light"/>
              </a:rPr>
              <a:t>Total Working Years</a:t>
            </a:r>
          </a:p>
          <a:p>
            <a:pPr lvl="1"/>
            <a:r>
              <a:rPr lang="en-US">
                <a:cs typeface="Calibri Light"/>
              </a:rPr>
              <a:t>Job Role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54AD6E-C725-47F6-9756-26C5204111A4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/>
          </a:p>
        </p:txBody>
      </p:sp>
      <p:pic>
        <p:nvPicPr>
          <p:cNvPr id="11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B11BCDF1-7458-43ED-AFBD-3B325E3A0A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98484" y="2214813"/>
            <a:ext cx="6037354" cy="428380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46D5740-FDE3-4905-B539-B64F494C9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562" y="4894364"/>
            <a:ext cx="5428635" cy="16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86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Geometric Presentation Layout_SB - v5.potx" id="{D23EA009-1275-445B-9B7F-C601617D2B1D}" vid="{30A9F54A-813B-40F2-AB5B-755CECE9CC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TF16411253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DDS Analytics</vt:lpstr>
      <vt:lpstr>About Us</vt:lpstr>
      <vt:lpstr>You take away our  top 20 employees and overnight we  become a mediocre company”</vt:lpstr>
      <vt:lpstr>Exploratory Data Analysis</vt:lpstr>
      <vt:lpstr>Data Cleaning pre - analysis</vt:lpstr>
      <vt:lpstr>Plan of attack for solving attrition rate factors</vt:lpstr>
      <vt:lpstr>Scatterplot Matrix</vt:lpstr>
      <vt:lpstr>Correlation Plot Matrix</vt:lpstr>
      <vt:lpstr>Automatic Variable Selection</vt:lpstr>
      <vt:lpstr>Automatic Variable Selection</vt:lpstr>
      <vt:lpstr>Automatic Variable Selection</vt:lpstr>
      <vt:lpstr>Histograms</vt:lpstr>
      <vt:lpstr>Closer look at our main factors</vt:lpstr>
      <vt:lpstr>Box Plots</vt:lpstr>
      <vt:lpstr>Box Plots and Bar Chart</vt:lpstr>
      <vt:lpstr>Dissecting high risk and loyal employees per attrition</vt:lpstr>
      <vt:lpstr>What does the average high risk employee look like?</vt:lpstr>
      <vt:lpstr>R plots of Top attrition factors</vt:lpstr>
      <vt:lpstr>What can we do better?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DDS Analytics</dc:title>
  <dc:creator/>
  <cp:revision>1</cp:revision>
  <dcterms:created xsi:type="dcterms:W3CDTF">2018-11-28T21:58:32Z</dcterms:created>
  <dcterms:modified xsi:type="dcterms:W3CDTF">2018-12-04T02:37:28Z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v-abdarl@microsoft.com</vt:lpwstr>
  </property>
  <property fmtid="{D5CDD505-2E9C-101B-9397-08002B2CF9AE}" pid="5" name="MSIP_Label_f42aa342-8706-4288-bd11-ebb85995028c_SetDate">
    <vt:lpwstr>2018-08-01T18:28:11.6786671Z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